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atial Filtering"/>
          <p:cNvSpPr txBox="1"/>
          <p:nvPr>
            <p:ph type="ctrTitle"/>
          </p:nvPr>
        </p:nvSpPr>
        <p:spPr>
          <a:xfrm>
            <a:off x="673100" y="1841500"/>
            <a:ext cx="11658600" cy="3886200"/>
          </a:xfrm>
          <a:prstGeom prst="rect">
            <a:avLst/>
          </a:prstGeom>
        </p:spPr>
        <p:txBody>
          <a:bodyPr/>
          <a:lstStyle/>
          <a:p>
            <a:pPr/>
            <a:r>
              <a:t>Spatial Filtering </a:t>
            </a:r>
          </a:p>
        </p:txBody>
      </p:sp>
      <p:sp>
        <p:nvSpPr>
          <p:cNvPr id="159" name="Patrick kevorkian"/>
          <p:cNvSpPr txBox="1"/>
          <p:nvPr>
            <p:ph type="subTitle" sz="quarter" idx="1"/>
          </p:nvPr>
        </p:nvSpPr>
        <p:spPr>
          <a:xfrm>
            <a:off x="673100" y="576580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Patrick kevorkian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Min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Min filter </a:t>
            </a:r>
          </a:p>
        </p:txBody>
      </p:sp>
      <p:sp>
        <p:nvSpPr>
          <p:cNvPr id="193" name="Super imposed over elements around origin pix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 imposed over elements around origin pixel</a:t>
            </a:r>
          </a:p>
          <a:p>
            <a:pPr/>
            <a:r>
              <a:t>Elements are then sorted (least to greatest)</a:t>
            </a:r>
          </a:p>
          <a:p>
            <a:pPr/>
            <a:r>
              <a:t>New pixel value is the smallest value </a:t>
            </a:r>
          </a:p>
          <a:p>
            <a:pPr/>
            <a:r>
              <a:t>Value placed into new array at same position as origin pixel </a:t>
            </a:r>
          </a:p>
          <a:p>
            <a:pPr/>
            <a:r>
              <a:t>Grid moves on to next pixel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10-22 at 3.01.54 PM.png" descr="Screen Shot 2017-10-22 at 3.01.5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66" t="0" r="45790" b="0"/>
          <a:stretch>
            <a:fillRect/>
          </a:stretch>
        </p:blipFill>
        <p:spPr>
          <a:xfrm>
            <a:off x="876300" y="2630968"/>
            <a:ext cx="11277600" cy="5875964"/>
          </a:xfrm>
          <a:prstGeom prst="rect">
            <a:avLst/>
          </a:prstGeom>
        </p:spPr>
      </p:pic>
      <p:sp>
        <p:nvSpPr>
          <p:cNvPr id="196" name="min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min filter</a:t>
            </a:r>
          </a:p>
        </p:txBody>
      </p:sp>
      <p:sp>
        <p:nvSpPr>
          <p:cNvPr id="197" name="fun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meOrigin.png" descr="meOrigi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76" r="0" b="1776"/>
          <a:stretch>
            <a:fillRect/>
          </a:stretch>
        </p:blipFill>
        <p:spPr>
          <a:xfrm>
            <a:off x="749300" y="4819650"/>
            <a:ext cx="5600700" cy="4051300"/>
          </a:xfrm>
          <a:prstGeom prst="rect">
            <a:avLst/>
          </a:prstGeom>
        </p:spPr>
      </p:pic>
      <p:pic>
        <p:nvPicPr>
          <p:cNvPr id="200" name="cameramanMinFilt.png" descr="cameramanMinFilt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9183" r="0" b="9183"/>
          <a:stretch>
            <a:fillRect/>
          </a:stretch>
        </p:blipFill>
        <p:spPr>
          <a:xfrm>
            <a:off x="6629400" y="1079500"/>
            <a:ext cx="5600700" cy="3429000"/>
          </a:xfrm>
          <a:prstGeom prst="rect">
            <a:avLst/>
          </a:prstGeom>
        </p:spPr>
      </p:pic>
      <p:pic>
        <p:nvPicPr>
          <p:cNvPr id="201" name="cameramanOrigin.png" descr="cameramanOrigin.png"/>
          <p:cNvPicPr>
            <a:picLocks noChangeAspect="1"/>
          </p:cNvPicPr>
          <p:nvPr/>
        </p:nvPicPr>
        <p:blipFill>
          <a:blip r:embed="rId4">
            <a:extLst/>
          </a:blip>
          <a:srcRect l="0" t="9183" r="0" b="9183"/>
          <a:stretch>
            <a:fillRect/>
          </a:stretch>
        </p:blipFill>
        <p:spPr>
          <a:xfrm>
            <a:off x="749300" y="1079500"/>
            <a:ext cx="5600700" cy="3429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2" name="meMin.png" descr="meMin.png"/>
          <p:cNvPicPr>
            <a:picLocks noChangeAspect="1"/>
          </p:cNvPicPr>
          <p:nvPr/>
        </p:nvPicPr>
        <p:blipFill>
          <a:blip r:embed="rId5">
            <a:extLst/>
          </a:blip>
          <a:srcRect l="0" t="1776" r="0" b="1776"/>
          <a:stretch>
            <a:fillRect/>
          </a:stretch>
        </p:blipFill>
        <p:spPr>
          <a:xfrm>
            <a:off x="6629400" y="4819650"/>
            <a:ext cx="5600700" cy="405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edian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Median Filter </a:t>
            </a:r>
          </a:p>
        </p:txBody>
      </p:sp>
      <p:sp>
        <p:nvSpPr>
          <p:cNvPr id="205" name="Super imposed over elements around origin pix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 imposed over elements around origin pixel</a:t>
            </a:r>
          </a:p>
          <a:p>
            <a:pPr/>
            <a:r>
              <a:t>Elements are then sorted (least to greatest)</a:t>
            </a:r>
          </a:p>
          <a:p>
            <a:pPr/>
            <a:r>
              <a:t>New pixel value is the median value of array elements </a:t>
            </a:r>
          </a:p>
          <a:p>
            <a:pPr/>
            <a:r>
              <a:t>In 3X3 the median value is (9/2)+1</a:t>
            </a:r>
          </a:p>
          <a:p>
            <a:pPr/>
            <a:r>
              <a:t>Value placed into new array at same position as origin pixel </a:t>
            </a:r>
          </a:p>
          <a:p>
            <a:pPr/>
            <a:r>
              <a:t>Grid moves on to next pixel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 Shot 2017-10-22 at 3.11.31 PM.png" descr="Screen Shot 2017-10-22 at 3.11.3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778" t="0" r="13762" b="0"/>
          <a:stretch>
            <a:fillRect/>
          </a:stretch>
        </p:blipFill>
        <p:spPr>
          <a:xfrm>
            <a:off x="876300" y="3465681"/>
            <a:ext cx="11277600" cy="4206538"/>
          </a:xfrm>
          <a:prstGeom prst="rect">
            <a:avLst/>
          </a:prstGeom>
        </p:spPr>
      </p:pic>
      <p:sp>
        <p:nvSpPr>
          <p:cNvPr id="208" name="Median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Median Filter</a:t>
            </a:r>
          </a:p>
        </p:txBody>
      </p:sp>
      <p:sp>
        <p:nvSpPr>
          <p:cNvPr id="209" name="fun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meOrigin.png" descr="meOrigi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76" r="0" b="1776"/>
          <a:stretch>
            <a:fillRect/>
          </a:stretch>
        </p:blipFill>
        <p:spPr>
          <a:xfrm>
            <a:off x="749300" y="4819650"/>
            <a:ext cx="5600700" cy="4051300"/>
          </a:xfrm>
          <a:prstGeom prst="rect">
            <a:avLst/>
          </a:prstGeom>
        </p:spPr>
      </p:pic>
      <p:pic>
        <p:nvPicPr>
          <p:cNvPr id="212" name="cameramanSmoothMedian.png" descr="cameramanSmoothMedian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9183" r="0" b="9183"/>
          <a:stretch>
            <a:fillRect/>
          </a:stretch>
        </p:blipFill>
        <p:spPr>
          <a:xfrm>
            <a:off x="6629400" y="1079500"/>
            <a:ext cx="5600700" cy="3429000"/>
          </a:xfrm>
          <a:prstGeom prst="rect">
            <a:avLst/>
          </a:prstGeom>
        </p:spPr>
      </p:pic>
      <p:pic>
        <p:nvPicPr>
          <p:cNvPr id="213" name="cameramanOrigin.png" descr="cameramanOrigin.png"/>
          <p:cNvPicPr>
            <a:picLocks noChangeAspect="1"/>
          </p:cNvPicPr>
          <p:nvPr/>
        </p:nvPicPr>
        <p:blipFill>
          <a:blip r:embed="rId4">
            <a:extLst/>
          </a:blip>
          <a:srcRect l="0" t="9183" r="0" b="9183"/>
          <a:stretch>
            <a:fillRect/>
          </a:stretch>
        </p:blipFill>
        <p:spPr>
          <a:xfrm>
            <a:off x="749300" y="1079500"/>
            <a:ext cx="5600700" cy="3429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14" name="meMedian.png" descr="meMedian.png"/>
          <p:cNvPicPr>
            <a:picLocks noChangeAspect="1"/>
          </p:cNvPicPr>
          <p:nvPr/>
        </p:nvPicPr>
        <p:blipFill>
          <a:blip r:embed="rId5">
            <a:extLst/>
          </a:blip>
          <a:srcRect l="0" t="9177" r="0" b="9177"/>
          <a:stretch>
            <a:fillRect/>
          </a:stretch>
        </p:blipFill>
        <p:spPr>
          <a:xfrm>
            <a:off x="6928155" y="4819650"/>
            <a:ext cx="5003190" cy="405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aplacian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laplacian Filter</a:t>
            </a:r>
          </a:p>
        </p:txBody>
      </p:sp>
      <p:sp>
        <p:nvSpPr>
          <p:cNvPr id="217" name="the standard Lap Filter…"/>
          <p:cNvSpPr txBox="1"/>
          <p:nvPr>
            <p:ph type="body" sz="half" idx="1"/>
          </p:nvPr>
        </p:nvSpPr>
        <p:spPr>
          <a:xfrm>
            <a:off x="673099" y="2387600"/>
            <a:ext cx="6300839" cy="6451600"/>
          </a:xfrm>
          <a:prstGeom prst="rect">
            <a:avLst/>
          </a:prstGeom>
        </p:spPr>
        <p:txBody>
          <a:bodyPr/>
          <a:lstStyle/>
          <a:p>
            <a:pPr/>
            <a:r>
              <a:t>the standard Lap Filter </a:t>
            </a:r>
          </a:p>
          <a:p>
            <a:pPr/>
            <a:r>
              <a:t>Supper imposed </a:t>
            </a:r>
          </a:p>
          <a:p>
            <a:pPr/>
            <a:r>
              <a:t>Elements of the filter and elements of pixels imposed are multiplied</a:t>
            </a:r>
          </a:p>
          <a:p>
            <a:pPr/>
            <a:r>
              <a:t> Then added </a:t>
            </a:r>
          </a:p>
          <a:p>
            <a:pPr/>
            <a:r>
              <a:t>Moves to next pixel </a:t>
            </a:r>
          </a:p>
        </p:txBody>
      </p:sp>
      <p:graphicFrame>
        <p:nvGraphicFramePr>
          <p:cNvPr id="218" name="Table"/>
          <p:cNvGraphicFramePr/>
          <p:nvPr/>
        </p:nvGraphicFramePr>
        <p:xfrm>
          <a:off x="8153400" y="3718073"/>
          <a:ext cx="4091583" cy="37906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363861"/>
                <a:gridCol w="1363861"/>
                <a:gridCol w="1363861"/>
              </a:tblGrid>
              <a:tr h="1263550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263550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63550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creen Shot 2017-10-22 at 3.19.48 PM.png" descr="Screen Shot 2017-10-22 at 3.19.4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47" t="0" r="6575" b="0"/>
          <a:stretch>
            <a:fillRect/>
          </a:stretch>
        </p:blipFill>
        <p:spPr>
          <a:xfrm>
            <a:off x="876300" y="3494098"/>
            <a:ext cx="11277600" cy="4149704"/>
          </a:xfrm>
          <a:prstGeom prst="rect">
            <a:avLst/>
          </a:prstGeom>
        </p:spPr>
      </p:pic>
      <p:sp>
        <p:nvSpPr>
          <p:cNvPr id="221" name="Lap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Lap Filter</a:t>
            </a:r>
          </a:p>
        </p:txBody>
      </p:sp>
      <p:sp>
        <p:nvSpPr>
          <p:cNvPr id="222" name="fun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meOrigin.png" descr="meOrigi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76" r="0" b="1776"/>
          <a:stretch>
            <a:fillRect/>
          </a:stretch>
        </p:blipFill>
        <p:spPr>
          <a:xfrm>
            <a:off x="749300" y="4819650"/>
            <a:ext cx="5600700" cy="4051300"/>
          </a:xfrm>
          <a:prstGeom prst="rect">
            <a:avLst/>
          </a:prstGeom>
        </p:spPr>
      </p:pic>
      <p:pic>
        <p:nvPicPr>
          <p:cNvPr id="225" name="CameramanLapFilt.png" descr="CameramanLapFilt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9183" r="0" b="9183"/>
          <a:stretch>
            <a:fillRect/>
          </a:stretch>
        </p:blipFill>
        <p:spPr>
          <a:xfrm>
            <a:off x="6629400" y="1079500"/>
            <a:ext cx="5600700" cy="3429000"/>
          </a:xfrm>
          <a:prstGeom prst="rect">
            <a:avLst/>
          </a:prstGeom>
        </p:spPr>
      </p:pic>
      <p:pic>
        <p:nvPicPr>
          <p:cNvPr id="226" name="cameramanOrigin.png" descr="cameramanOrigin.png"/>
          <p:cNvPicPr>
            <a:picLocks noChangeAspect="1"/>
          </p:cNvPicPr>
          <p:nvPr/>
        </p:nvPicPr>
        <p:blipFill>
          <a:blip r:embed="rId4">
            <a:extLst/>
          </a:blip>
          <a:srcRect l="0" t="9183" r="0" b="9183"/>
          <a:stretch>
            <a:fillRect/>
          </a:stretch>
        </p:blipFill>
        <p:spPr>
          <a:xfrm>
            <a:off x="749300" y="1079500"/>
            <a:ext cx="5600700" cy="3429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27" name="meLap.png" descr="meLap.png"/>
          <p:cNvPicPr>
            <a:picLocks noChangeAspect="1"/>
          </p:cNvPicPr>
          <p:nvPr/>
        </p:nvPicPr>
        <p:blipFill>
          <a:blip r:embed="rId5">
            <a:extLst/>
          </a:blip>
          <a:srcRect l="0" t="1776" r="0" b="1776"/>
          <a:stretch>
            <a:fillRect/>
          </a:stretch>
        </p:blipFill>
        <p:spPr>
          <a:xfrm>
            <a:off x="6629399" y="4819649"/>
            <a:ext cx="5600701" cy="4051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bin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Robinson </a:t>
            </a:r>
          </a:p>
        </p:txBody>
      </p:sp>
      <p:sp>
        <p:nvSpPr>
          <p:cNvPr id="230" name="2X2 Grid…"/>
          <p:cNvSpPr txBox="1"/>
          <p:nvPr>
            <p:ph type="body" sz="half" idx="1"/>
          </p:nvPr>
        </p:nvSpPr>
        <p:spPr>
          <a:xfrm>
            <a:off x="673100" y="2387600"/>
            <a:ext cx="7635429" cy="6451600"/>
          </a:xfrm>
          <a:prstGeom prst="rect">
            <a:avLst/>
          </a:prstGeom>
        </p:spPr>
        <p:txBody>
          <a:bodyPr/>
          <a:lstStyle/>
          <a:p>
            <a:pPr/>
            <a:r>
              <a:t>2X2 Grid </a:t>
            </a:r>
          </a:p>
          <a:p>
            <a:pPr/>
            <a:r>
              <a:t>2 kernels </a:t>
            </a:r>
          </a:p>
          <a:p>
            <a:pPr/>
            <a:r>
              <a:t>Origin is filt[0][0]</a:t>
            </a:r>
          </a:p>
          <a:p>
            <a:pPr/>
            <a:r>
              <a:t>Like before the filter is applied by element wise multiplication and added together </a:t>
            </a:r>
          </a:p>
          <a:p>
            <a:pPr/>
            <a:r>
              <a:t>This is done with both filters and the absolute value of the each is added together. </a:t>
            </a:r>
          </a:p>
        </p:txBody>
      </p:sp>
      <p:graphicFrame>
        <p:nvGraphicFramePr>
          <p:cNvPr id="231" name="Table"/>
          <p:cNvGraphicFramePr/>
          <p:nvPr/>
        </p:nvGraphicFramePr>
        <p:xfrm>
          <a:off x="8534400" y="2527300"/>
          <a:ext cx="2517527" cy="26063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258763"/>
                <a:gridCol w="1258763"/>
              </a:tblGrid>
              <a:tr h="1303188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303188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32" name="Table"/>
          <p:cNvGraphicFramePr/>
          <p:nvPr/>
        </p:nvGraphicFramePr>
        <p:xfrm>
          <a:off x="8549530" y="6007323"/>
          <a:ext cx="2487267" cy="26063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243632"/>
                <a:gridCol w="1243632"/>
              </a:tblGrid>
              <a:tr h="1303188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303188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opics"/>
          <p:cNvSpPr txBox="1"/>
          <p:nvPr>
            <p:ph type="title"/>
          </p:nvPr>
        </p:nvSpPr>
        <p:spPr>
          <a:xfrm>
            <a:off x="673100" y="584200"/>
            <a:ext cx="11658600" cy="1471266"/>
          </a:xfrm>
          <a:prstGeom prst="rect">
            <a:avLst/>
          </a:prstGeom>
        </p:spPr>
        <p:txBody>
          <a:bodyPr/>
          <a:lstStyle/>
          <a:p>
            <a:pPr/>
            <a:r>
              <a:t>Topics </a:t>
            </a:r>
          </a:p>
        </p:txBody>
      </p:sp>
      <p:sp>
        <p:nvSpPr>
          <p:cNvPr id="162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Introduction </a:t>
            </a:r>
          </a:p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Brief Code review </a:t>
            </a:r>
          </a:p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Max Filter </a:t>
            </a:r>
          </a:p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Min Filter </a:t>
            </a:r>
          </a:p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Median Filter </a:t>
            </a:r>
          </a:p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Laplacian Filter </a:t>
            </a:r>
          </a:p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Robinson </a:t>
            </a:r>
          </a:p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Sobel </a:t>
            </a:r>
          </a:p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High Boost Laplacian</a:t>
            </a:r>
          </a:p>
          <a:p>
            <a:pPr marL="167639" indent="-167639" defTabSz="201168">
              <a:spcBef>
                <a:spcPts val="1400"/>
              </a:spcBef>
              <a:defRPr spc="52" sz="2640"/>
            </a:pPr>
            <a:r>
              <a:t>Prewitts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creen Shot 2017-10-22 at 5.16.27 PM.png" descr="Screen Shot 2017-10-22 at 5.16.27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87" t="826" r="7384" b="82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5" name="Robin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Robinson </a:t>
            </a:r>
          </a:p>
        </p:txBody>
      </p:sp>
      <p:sp>
        <p:nvSpPr>
          <p:cNvPr id="236" name="fun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function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meOrigin.png" descr="meOrigi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76" r="0" b="1776"/>
          <a:stretch>
            <a:fillRect/>
          </a:stretch>
        </p:blipFill>
        <p:spPr>
          <a:xfrm>
            <a:off x="749300" y="4819650"/>
            <a:ext cx="5600700" cy="4051300"/>
          </a:xfrm>
          <a:prstGeom prst="rect">
            <a:avLst/>
          </a:prstGeom>
        </p:spPr>
      </p:pic>
      <p:pic>
        <p:nvPicPr>
          <p:cNvPr id="239" name="cameramanRobinson.png" descr="cameramanRobinson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9183" r="0" b="9183"/>
          <a:stretch>
            <a:fillRect/>
          </a:stretch>
        </p:blipFill>
        <p:spPr>
          <a:xfrm>
            <a:off x="6629400" y="1079500"/>
            <a:ext cx="5600700" cy="3429000"/>
          </a:xfrm>
          <a:prstGeom prst="rect">
            <a:avLst/>
          </a:prstGeom>
        </p:spPr>
      </p:pic>
      <p:pic>
        <p:nvPicPr>
          <p:cNvPr id="240" name="cameramanOrigin.png" descr="cameramanOrigin.png"/>
          <p:cNvPicPr>
            <a:picLocks noChangeAspect="1"/>
          </p:cNvPicPr>
          <p:nvPr/>
        </p:nvPicPr>
        <p:blipFill>
          <a:blip r:embed="rId4">
            <a:extLst/>
          </a:blip>
          <a:srcRect l="0" t="9183" r="0" b="9183"/>
          <a:stretch>
            <a:fillRect/>
          </a:stretch>
        </p:blipFill>
        <p:spPr>
          <a:xfrm>
            <a:off x="749300" y="1079500"/>
            <a:ext cx="5600700" cy="3429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1" name="meRobinson.png" descr="meRobinson.png"/>
          <p:cNvPicPr>
            <a:picLocks noChangeAspect="1"/>
          </p:cNvPicPr>
          <p:nvPr/>
        </p:nvPicPr>
        <p:blipFill>
          <a:blip r:embed="rId5">
            <a:extLst/>
          </a:blip>
          <a:srcRect l="0" t="1776" r="0" b="1776"/>
          <a:stretch>
            <a:fillRect/>
          </a:stretch>
        </p:blipFill>
        <p:spPr>
          <a:xfrm>
            <a:off x="6629400" y="4819650"/>
            <a:ext cx="5600700" cy="405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obel Filter"/>
          <p:cNvSpPr txBox="1"/>
          <p:nvPr>
            <p:ph type="title"/>
          </p:nvPr>
        </p:nvSpPr>
        <p:spPr>
          <a:xfrm>
            <a:off x="673100" y="590550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Sobel Filter</a:t>
            </a:r>
          </a:p>
        </p:txBody>
      </p:sp>
      <p:sp>
        <p:nvSpPr>
          <p:cNvPr id="244" name="Isotropic 3X3 image gradient operator…"/>
          <p:cNvSpPr txBox="1"/>
          <p:nvPr>
            <p:ph type="body" sz="half" idx="1"/>
          </p:nvPr>
        </p:nvSpPr>
        <p:spPr>
          <a:xfrm>
            <a:off x="673100" y="2387600"/>
            <a:ext cx="7239497" cy="6451600"/>
          </a:xfrm>
          <a:prstGeom prst="rect">
            <a:avLst/>
          </a:prstGeom>
        </p:spPr>
        <p:txBody>
          <a:bodyPr/>
          <a:lstStyle/>
          <a:p>
            <a:pPr/>
            <a:r>
              <a:t>Isotropic 3X3 image gradient operator </a:t>
            </a:r>
          </a:p>
          <a:p>
            <a:pPr/>
            <a:r>
              <a:t>Two kernels </a:t>
            </a:r>
          </a:p>
          <a:p>
            <a:pPr/>
            <a:r>
              <a:t>Horizontal and vertical directions </a:t>
            </a:r>
          </a:p>
          <a:p>
            <a:pPr/>
            <a:r>
              <a:t>Element wise Mult</a:t>
            </a:r>
          </a:p>
          <a:p>
            <a:pPr/>
            <a:r>
              <a:t>Addition of results </a:t>
            </a:r>
          </a:p>
          <a:p>
            <a:pPr/>
            <a:r>
              <a:t>Absolute value taken </a:t>
            </a:r>
          </a:p>
        </p:txBody>
      </p:sp>
      <p:graphicFrame>
        <p:nvGraphicFramePr>
          <p:cNvPr id="245" name="Table"/>
          <p:cNvGraphicFramePr/>
          <p:nvPr/>
        </p:nvGraphicFramePr>
        <p:xfrm>
          <a:off x="9017000" y="2387600"/>
          <a:ext cx="2702322" cy="27712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900774"/>
                <a:gridCol w="900774"/>
                <a:gridCol w="900774"/>
              </a:tblGrid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46" name="Table"/>
          <p:cNvGraphicFramePr/>
          <p:nvPr/>
        </p:nvGraphicFramePr>
        <p:xfrm>
          <a:off x="9017000" y="5753100"/>
          <a:ext cx="2702322" cy="27712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900774"/>
                <a:gridCol w="900774"/>
                <a:gridCol w="900774"/>
              </a:tblGrid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 Shot 2017-10-22 at 5.48.54 PM.png" descr="Screen Shot 2017-10-22 at 5.48.5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36" t="0" r="5128" b="0"/>
          <a:stretch>
            <a:fillRect/>
          </a:stretch>
        </p:blipFill>
        <p:spPr>
          <a:xfrm>
            <a:off x="876300" y="2624386"/>
            <a:ext cx="11277600" cy="5889128"/>
          </a:xfrm>
          <a:prstGeom prst="rect">
            <a:avLst/>
          </a:prstGeom>
        </p:spPr>
      </p:pic>
      <p:sp>
        <p:nvSpPr>
          <p:cNvPr id="249" name="Sobel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Sobel Filter</a:t>
            </a:r>
          </a:p>
        </p:txBody>
      </p:sp>
      <p:sp>
        <p:nvSpPr>
          <p:cNvPr id="250" name="Fun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meOrigin.png" descr="meOrigi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76" r="0" b="1776"/>
          <a:stretch>
            <a:fillRect/>
          </a:stretch>
        </p:blipFill>
        <p:spPr>
          <a:xfrm>
            <a:off x="749300" y="4819650"/>
            <a:ext cx="5600700" cy="4051300"/>
          </a:xfrm>
          <a:prstGeom prst="rect">
            <a:avLst/>
          </a:prstGeom>
        </p:spPr>
      </p:pic>
      <p:pic>
        <p:nvPicPr>
          <p:cNvPr id="253" name="cameramanSobelFilter.png" descr="cameramanSobelFilter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9183" r="0" b="9183"/>
          <a:stretch>
            <a:fillRect/>
          </a:stretch>
        </p:blipFill>
        <p:spPr>
          <a:xfrm>
            <a:off x="6629400" y="1079500"/>
            <a:ext cx="5600700" cy="3429000"/>
          </a:xfrm>
          <a:prstGeom prst="rect">
            <a:avLst/>
          </a:prstGeom>
        </p:spPr>
      </p:pic>
      <p:pic>
        <p:nvPicPr>
          <p:cNvPr id="254" name="cameramanOrigin.png" descr="cameramanOrigin.png"/>
          <p:cNvPicPr>
            <a:picLocks noChangeAspect="1"/>
          </p:cNvPicPr>
          <p:nvPr/>
        </p:nvPicPr>
        <p:blipFill>
          <a:blip r:embed="rId4">
            <a:extLst/>
          </a:blip>
          <a:srcRect l="0" t="9183" r="0" b="9183"/>
          <a:stretch>
            <a:fillRect/>
          </a:stretch>
        </p:blipFill>
        <p:spPr>
          <a:xfrm>
            <a:off x="749300" y="1079500"/>
            <a:ext cx="5600700" cy="3429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55" name="meSobel.png" descr="meSobel.png"/>
          <p:cNvPicPr>
            <a:picLocks noChangeAspect="1"/>
          </p:cNvPicPr>
          <p:nvPr/>
        </p:nvPicPr>
        <p:blipFill>
          <a:blip r:embed="rId5">
            <a:extLst/>
          </a:blip>
          <a:srcRect l="0" t="1776" r="0" b="1776"/>
          <a:stretch>
            <a:fillRect/>
          </a:stretch>
        </p:blipFill>
        <p:spPr>
          <a:xfrm>
            <a:off x="6629400" y="4819650"/>
            <a:ext cx="5600700" cy="405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High boost l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High boost lap</a:t>
            </a:r>
          </a:p>
        </p:txBody>
      </p:sp>
      <p:sp>
        <p:nvSpPr>
          <p:cNvPr id="258" name="Same element wise operations…"/>
          <p:cNvSpPr txBox="1"/>
          <p:nvPr>
            <p:ph type="body" sz="half" idx="1"/>
          </p:nvPr>
        </p:nvSpPr>
        <p:spPr>
          <a:xfrm>
            <a:off x="673100" y="2387600"/>
            <a:ext cx="7786142" cy="6451600"/>
          </a:xfrm>
          <a:prstGeom prst="rect">
            <a:avLst/>
          </a:prstGeom>
        </p:spPr>
        <p:txBody>
          <a:bodyPr/>
          <a:lstStyle/>
          <a:p>
            <a:pPr/>
            <a:r>
              <a:t>Same element wise operations </a:t>
            </a:r>
          </a:p>
          <a:p>
            <a:pPr/>
            <a:r>
              <a:t>Important to emphasize high frequency components </a:t>
            </a:r>
          </a:p>
          <a:p>
            <a:pPr/>
            <a:r>
              <a:t>But also not eliminating low frequency components </a:t>
            </a:r>
          </a:p>
          <a:p>
            <a:pPr/>
            <a:r>
              <a:t>A is some constant (In example its 5)</a:t>
            </a:r>
          </a:p>
          <a:p>
            <a:pPr/>
            <a:r>
              <a:t> Low are suppressed, high are enhanced </a:t>
            </a:r>
          </a:p>
        </p:txBody>
      </p:sp>
      <p:graphicFrame>
        <p:nvGraphicFramePr>
          <p:cNvPr id="259" name="Table"/>
          <p:cNvGraphicFramePr/>
          <p:nvPr/>
        </p:nvGraphicFramePr>
        <p:xfrm>
          <a:off x="8737600" y="3312293"/>
          <a:ext cx="3424684" cy="31290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141561"/>
                <a:gridCol w="1141561"/>
                <a:gridCol w="1141561"/>
              </a:tblGrid>
              <a:tr h="1043004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043004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4A+1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043004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creen Shot 2017-10-22 at 6.18.21 PM.png" descr="Screen Shot 2017-10-22 at 6.18.2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47" t="0" r="1347" b="0"/>
          <a:stretch>
            <a:fillRect/>
          </a:stretch>
        </p:blipFill>
        <p:spPr>
          <a:xfrm>
            <a:off x="876299" y="3911232"/>
            <a:ext cx="11277601" cy="3315436"/>
          </a:xfrm>
          <a:prstGeom prst="rect">
            <a:avLst/>
          </a:prstGeom>
        </p:spPr>
      </p:pic>
      <p:sp>
        <p:nvSpPr>
          <p:cNvPr id="262" name="High Boost l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High Boost lap</a:t>
            </a:r>
          </a:p>
        </p:txBody>
      </p:sp>
      <p:sp>
        <p:nvSpPr>
          <p:cNvPr id="263" name="fun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meOrigin.png" descr="meOrigi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76" r="0" b="1776"/>
          <a:stretch>
            <a:fillRect/>
          </a:stretch>
        </p:blipFill>
        <p:spPr>
          <a:xfrm>
            <a:off x="749300" y="4819650"/>
            <a:ext cx="5600700" cy="4051300"/>
          </a:xfrm>
          <a:prstGeom prst="rect">
            <a:avLst/>
          </a:prstGeom>
        </p:spPr>
      </p:pic>
      <p:pic>
        <p:nvPicPr>
          <p:cNvPr id="266" name="cameramanHighLapA5.png" descr="cameramanHighLapA5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9183" r="0" b="9183"/>
          <a:stretch>
            <a:fillRect/>
          </a:stretch>
        </p:blipFill>
        <p:spPr>
          <a:xfrm>
            <a:off x="6629400" y="1079500"/>
            <a:ext cx="5600700" cy="3429000"/>
          </a:xfrm>
          <a:prstGeom prst="rect">
            <a:avLst/>
          </a:prstGeom>
        </p:spPr>
      </p:pic>
      <p:pic>
        <p:nvPicPr>
          <p:cNvPr id="267" name="cameramanOrigin.png" descr="cameramanOrigin.png"/>
          <p:cNvPicPr>
            <a:picLocks noChangeAspect="1"/>
          </p:cNvPicPr>
          <p:nvPr/>
        </p:nvPicPr>
        <p:blipFill>
          <a:blip r:embed="rId4">
            <a:extLst/>
          </a:blip>
          <a:srcRect l="0" t="9183" r="0" b="9183"/>
          <a:stretch>
            <a:fillRect/>
          </a:stretch>
        </p:blipFill>
        <p:spPr>
          <a:xfrm>
            <a:off x="749300" y="1079500"/>
            <a:ext cx="5600700" cy="3429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68" name="meHighBoostLapA5.png" descr="meHighBoostLapA5.png"/>
          <p:cNvPicPr>
            <a:picLocks noChangeAspect="1"/>
          </p:cNvPicPr>
          <p:nvPr/>
        </p:nvPicPr>
        <p:blipFill>
          <a:blip r:embed="rId5">
            <a:extLst/>
          </a:blip>
          <a:srcRect l="0" t="1776" r="0" b="1776"/>
          <a:stretch>
            <a:fillRect/>
          </a:stretch>
        </p:blipFill>
        <p:spPr>
          <a:xfrm>
            <a:off x="6629400" y="4819650"/>
            <a:ext cx="5600700" cy="405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rewitts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Prewitts Filter</a:t>
            </a:r>
          </a:p>
        </p:txBody>
      </p:sp>
      <p:sp>
        <p:nvSpPr>
          <p:cNvPr id="271" name="Element wise operation…"/>
          <p:cNvSpPr txBox="1"/>
          <p:nvPr>
            <p:ph type="body" sz="half" idx="1"/>
          </p:nvPr>
        </p:nvSpPr>
        <p:spPr>
          <a:xfrm>
            <a:off x="673100" y="2387600"/>
            <a:ext cx="7252693" cy="6451600"/>
          </a:xfrm>
          <a:prstGeom prst="rect">
            <a:avLst/>
          </a:prstGeom>
        </p:spPr>
        <p:txBody>
          <a:bodyPr/>
          <a:lstStyle/>
          <a:p>
            <a:pPr/>
            <a:r>
              <a:t>Element wise operation </a:t>
            </a:r>
          </a:p>
          <a:p>
            <a:pPr/>
            <a:r>
              <a:t>Horizontal and vertical </a:t>
            </a:r>
          </a:p>
          <a:p>
            <a:pPr/>
            <a:r>
              <a:t>Similar operations and procedures as the previous edge detection filters </a:t>
            </a:r>
          </a:p>
        </p:txBody>
      </p:sp>
      <p:graphicFrame>
        <p:nvGraphicFramePr>
          <p:cNvPr id="272" name="Table"/>
          <p:cNvGraphicFramePr/>
          <p:nvPr/>
        </p:nvGraphicFramePr>
        <p:xfrm>
          <a:off x="8877300" y="2362200"/>
          <a:ext cx="2702322" cy="27712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900774"/>
                <a:gridCol w="900774"/>
                <a:gridCol w="900774"/>
              </a:tblGrid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73" name="Table"/>
          <p:cNvGraphicFramePr/>
          <p:nvPr/>
        </p:nvGraphicFramePr>
        <p:xfrm>
          <a:off x="8877300" y="6019800"/>
          <a:ext cx="2702322" cy="27712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900774"/>
                <a:gridCol w="900774"/>
                <a:gridCol w="900774"/>
              </a:tblGrid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2374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creen Shot 2017-10-22 at 6.19.38 PM.png" descr="Screen Shot 2017-10-22 at 6.19.3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35" t="0" r="3479" b="0"/>
          <a:stretch>
            <a:fillRect/>
          </a:stretch>
        </p:blipFill>
        <p:spPr>
          <a:xfrm>
            <a:off x="876300" y="2963006"/>
            <a:ext cx="11277600" cy="5211888"/>
          </a:xfrm>
          <a:prstGeom prst="rect">
            <a:avLst/>
          </a:prstGeom>
        </p:spPr>
      </p:pic>
      <p:sp>
        <p:nvSpPr>
          <p:cNvPr id="276" name="prewit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prewitts</a:t>
            </a:r>
          </a:p>
        </p:txBody>
      </p:sp>
      <p:sp>
        <p:nvSpPr>
          <p:cNvPr id="277" name="fun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patial Filters"/>
          <p:cNvSpPr txBox="1"/>
          <p:nvPr>
            <p:ph type="title"/>
          </p:nvPr>
        </p:nvSpPr>
        <p:spPr>
          <a:xfrm>
            <a:off x="673100" y="577850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Spatial Filters </a:t>
            </a:r>
          </a:p>
        </p:txBody>
      </p:sp>
      <p:graphicFrame>
        <p:nvGraphicFramePr>
          <p:cNvPr id="165" name="Table"/>
          <p:cNvGraphicFramePr/>
          <p:nvPr/>
        </p:nvGraphicFramePr>
        <p:xfrm>
          <a:off x="8407400" y="3514700"/>
          <a:ext cx="3202831" cy="2724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067610"/>
                <a:gridCol w="1067610"/>
                <a:gridCol w="1067610"/>
              </a:tblGrid>
              <a:tr h="908066"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908066"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Origin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08066"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6" name="Grid imposed on area of pixel values around origin pixel…"/>
          <p:cNvSpPr txBox="1"/>
          <p:nvPr>
            <p:ph type="body" sz="half" idx="4294967295"/>
          </p:nvPr>
        </p:nvSpPr>
        <p:spPr>
          <a:xfrm>
            <a:off x="1219200" y="2133600"/>
            <a:ext cx="6183809" cy="6451600"/>
          </a:xfrm>
          <a:prstGeom prst="rect">
            <a:avLst/>
          </a:prstGeom>
        </p:spPr>
        <p:txBody>
          <a:bodyPr/>
          <a:lstStyle/>
          <a:p>
            <a:pPr marL="373379" indent="-373379" defTabSz="448055">
              <a:spcBef>
                <a:spcPts val="3300"/>
              </a:spcBef>
              <a:defRPr spc="54" sz="2744"/>
            </a:pPr>
            <a:r>
              <a:t>Grid imposed on area of pixel values around origin pixel</a:t>
            </a:r>
          </a:p>
          <a:p>
            <a:pPr marL="373379" indent="-373379" defTabSz="448055">
              <a:spcBef>
                <a:spcPts val="3300"/>
              </a:spcBef>
              <a:defRPr spc="54" sz="2744"/>
            </a:pPr>
            <a:r>
              <a:t>Calculation </a:t>
            </a:r>
          </a:p>
          <a:p>
            <a:pPr marL="373379" indent="-373379" defTabSz="448055">
              <a:spcBef>
                <a:spcPts val="3300"/>
              </a:spcBef>
              <a:defRPr spc="54" sz="2744"/>
            </a:pPr>
            <a:r>
              <a:t>Grid moves to next pixel in image array </a:t>
            </a:r>
          </a:p>
          <a:p>
            <a:pPr marL="373379" indent="-373379" defTabSz="448055">
              <a:spcBef>
                <a:spcPts val="3300"/>
              </a:spcBef>
              <a:defRPr spc="54" sz="2744"/>
            </a:pPr>
            <a:r>
              <a:t>Calculations in examples done in 2 ways</a:t>
            </a:r>
          </a:p>
          <a:p>
            <a:pPr marL="373379" indent="-373379" defTabSz="448055">
              <a:spcBef>
                <a:spcPts val="3300"/>
              </a:spcBef>
              <a:defRPr spc="54" sz="2744"/>
            </a:pPr>
            <a:r>
              <a:t>Min, Max, and Median </a:t>
            </a:r>
          </a:p>
          <a:p>
            <a:pPr marL="373379" indent="-373379" defTabSz="448055">
              <a:spcBef>
                <a:spcPts val="3300"/>
              </a:spcBef>
              <a:defRPr spc="54" sz="2744"/>
            </a:pPr>
            <a:r>
              <a:t>Convolution (element wise)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meOrigin.png" descr="meOrigi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76" r="0" b="1776"/>
          <a:stretch>
            <a:fillRect/>
          </a:stretch>
        </p:blipFill>
        <p:spPr>
          <a:xfrm>
            <a:off x="749300" y="4819650"/>
            <a:ext cx="5600700" cy="4051300"/>
          </a:xfrm>
          <a:prstGeom prst="rect">
            <a:avLst/>
          </a:prstGeom>
        </p:spPr>
      </p:pic>
      <p:pic>
        <p:nvPicPr>
          <p:cNvPr id="280" name="cameramanPrewitts.png" descr="cameramanPrewitts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9183" r="0" b="9183"/>
          <a:stretch>
            <a:fillRect/>
          </a:stretch>
        </p:blipFill>
        <p:spPr>
          <a:xfrm>
            <a:off x="6629400" y="1079500"/>
            <a:ext cx="5600700" cy="3429000"/>
          </a:xfrm>
          <a:prstGeom prst="rect">
            <a:avLst/>
          </a:prstGeom>
        </p:spPr>
      </p:pic>
      <p:pic>
        <p:nvPicPr>
          <p:cNvPr id="281" name="cameramanOrigin.png" descr="cameramanOrigin.png"/>
          <p:cNvPicPr>
            <a:picLocks noChangeAspect="1"/>
          </p:cNvPicPr>
          <p:nvPr/>
        </p:nvPicPr>
        <p:blipFill>
          <a:blip r:embed="rId4">
            <a:extLst/>
          </a:blip>
          <a:srcRect l="0" t="9183" r="0" b="9183"/>
          <a:stretch>
            <a:fillRect/>
          </a:stretch>
        </p:blipFill>
        <p:spPr>
          <a:xfrm>
            <a:off x="749300" y="1079500"/>
            <a:ext cx="5600700" cy="3429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82" name="mePrewitts.png" descr="mePrewitts.png"/>
          <p:cNvPicPr>
            <a:picLocks noChangeAspect="1"/>
          </p:cNvPicPr>
          <p:nvPr/>
        </p:nvPicPr>
        <p:blipFill>
          <a:blip r:embed="rId5">
            <a:extLst/>
          </a:blip>
          <a:srcRect l="0" t="1776" r="0" b="1776"/>
          <a:stretch>
            <a:fillRect/>
          </a:stretch>
        </p:blipFill>
        <p:spPr>
          <a:xfrm>
            <a:off x="6629400" y="4819650"/>
            <a:ext cx="5600700" cy="405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omment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Comments?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yth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169" name="Code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Code review</a:t>
            </a:r>
          </a:p>
        </p:txBody>
      </p:sp>
      <p:sp>
        <p:nvSpPr>
          <p:cNvPr id="170" name="Aquire image, convert to greyscale  (using Skimag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800"/>
              </a:spcBef>
              <a:defRPr spc="48" sz="2400"/>
            </a:pPr>
            <a:r>
              <a:t>Aquire image, convert to greyscale  (using Skimage)</a:t>
            </a:r>
          </a:p>
          <a:p>
            <a:pPr>
              <a:spcBef>
                <a:spcPts val="2800"/>
              </a:spcBef>
              <a:defRPr spc="48" sz="2400"/>
            </a:pPr>
            <a:r>
              <a:t>Show original image </a:t>
            </a:r>
          </a:p>
          <a:p>
            <a:pPr>
              <a:spcBef>
                <a:spcPts val="2800"/>
              </a:spcBef>
              <a:defRPr spc="48" sz="2400"/>
            </a:pPr>
            <a:r>
              <a:t>Define Grids as arrays </a:t>
            </a:r>
          </a:p>
          <a:p>
            <a:pPr>
              <a:spcBef>
                <a:spcPts val="2800"/>
              </a:spcBef>
              <a:defRPr spc="48" sz="2400"/>
            </a:pPr>
            <a:r>
              <a:t>No padding used </a:t>
            </a:r>
          </a:p>
          <a:p>
            <a:pPr>
              <a:spcBef>
                <a:spcPts val="2800"/>
              </a:spcBef>
              <a:defRPr spc="48" sz="2400"/>
            </a:pPr>
            <a:r>
              <a:t>Iterate through image array (Col wise) without going to very edge </a:t>
            </a:r>
          </a:p>
          <a:p>
            <a:pPr>
              <a:spcBef>
                <a:spcPts val="2800"/>
              </a:spcBef>
              <a:defRPr spc="48" sz="2400"/>
            </a:pPr>
            <a:r>
              <a:t>Apply filter to grid array values </a:t>
            </a:r>
          </a:p>
          <a:p>
            <a:pPr>
              <a:spcBef>
                <a:spcPts val="2800"/>
              </a:spcBef>
              <a:defRPr spc="48" sz="2400"/>
            </a:pPr>
            <a:r>
              <a:t>Place new value in new image array </a:t>
            </a:r>
          </a:p>
          <a:p>
            <a:pPr>
              <a:spcBef>
                <a:spcPts val="2800"/>
              </a:spcBef>
              <a:defRPr spc="48" sz="2400"/>
            </a:pPr>
            <a:r>
              <a:t>Display new image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7-10-22 at 2.27.28 PM.png" descr="Screen Shot 2017-10-22 at 2.27.2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76299" y="4667666"/>
            <a:ext cx="11277601" cy="1802568"/>
          </a:xfrm>
          <a:prstGeom prst="rect">
            <a:avLst/>
          </a:prstGeom>
        </p:spPr>
      </p:pic>
      <p:sp>
        <p:nvSpPr>
          <p:cNvPr id="173" name="Code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Code review </a:t>
            </a:r>
          </a:p>
        </p:txBody>
      </p:sp>
      <p:sp>
        <p:nvSpPr>
          <p:cNvPr id="174" name="grid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grids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 Shot 2017-10-22 at 2.29.36 PM.png" descr="Screen Shot 2017-10-22 at 2.29.36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4644" r="0" b="1882"/>
          <a:stretch>
            <a:fillRect/>
          </a:stretch>
        </p:blipFill>
        <p:spPr>
          <a:xfrm>
            <a:off x="3917967" y="2330450"/>
            <a:ext cx="4737066" cy="6477000"/>
          </a:xfrm>
          <a:prstGeom prst="rect">
            <a:avLst/>
          </a:prstGeom>
        </p:spPr>
      </p:pic>
      <p:sp>
        <p:nvSpPr>
          <p:cNvPr id="177" name="code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code review</a:t>
            </a:r>
          </a:p>
        </p:txBody>
      </p:sp>
      <p:sp>
        <p:nvSpPr>
          <p:cNvPr id="178" name="iterating image arra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iterating image array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ax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Max filter </a:t>
            </a:r>
          </a:p>
        </p:txBody>
      </p:sp>
      <p:sp>
        <p:nvSpPr>
          <p:cNvPr id="181" name="Super imposed over elements around origin pix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 imposed over elements around origin pixel</a:t>
            </a:r>
          </a:p>
          <a:p>
            <a:pPr/>
            <a:r>
              <a:t>Elements are then sorted (least to greatest)</a:t>
            </a:r>
          </a:p>
          <a:p>
            <a:pPr/>
            <a:r>
              <a:t>New pixel value is the largest value </a:t>
            </a:r>
          </a:p>
          <a:p>
            <a:pPr/>
            <a:r>
              <a:t>Value placed into new array at same position as origin pixel </a:t>
            </a:r>
          </a:p>
          <a:p>
            <a:pPr/>
            <a:r>
              <a:t>Grid moves on to next pixel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 Shot 2017-10-22 at 2.35.33 PM.png" descr="Screen Shot 2017-10-22 at 2.35.3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49" t="0" r="38362" b="0"/>
          <a:stretch>
            <a:fillRect/>
          </a:stretch>
        </p:blipFill>
        <p:spPr>
          <a:xfrm>
            <a:off x="876300" y="2690151"/>
            <a:ext cx="11277600" cy="5757598"/>
          </a:xfrm>
          <a:prstGeom prst="rect">
            <a:avLst/>
          </a:prstGeom>
        </p:spPr>
      </p:pic>
      <p:sp>
        <p:nvSpPr>
          <p:cNvPr id="184" name="MAX Fil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MAX Filter </a:t>
            </a:r>
          </a:p>
        </p:txBody>
      </p:sp>
      <p:sp>
        <p:nvSpPr>
          <p:cNvPr id="185" name="fun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function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meOrigin.png" descr="meOrigi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76" r="0" b="1776"/>
          <a:stretch>
            <a:fillRect/>
          </a:stretch>
        </p:blipFill>
        <p:spPr>
          <a:xfrm>
            <a:off x="749300" y="4819650"/>
            <a:ext cx="5600700" cy="4051300"/>
          </a:xfrm>
          <a:prstGeom prst="rect">
            <a:avLst/>
          </a:prstGeom>
        </p:spPr>
      </p:pic>
      <p:pic>
        <p:nvPicPr>
          <p:cNvPr id="188" name="cameramanMaxFilt.png" descr="cameramanMaxFilt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9183" r="0" b="9183"/>
          <a:stretch>
            <a:fillRect/>
          </a:stretch>
        </p:blipFill>
        <p:spPr>
          <a:xfrm>
            <a:off x="6629400" y="1079500"/>
            <a:ext cx="5600700" cy="3429000"/>
          </a:xfrm>
          <a:prstGeom prst="rect">
            <a:avLst/>
          </a:prstGeom>
        </p:spPr>
      </p:pic>
      <p:pic>
        <p:nvPicPr>
          <p:cNvPr id="189" name="cameramanOrigin.png" descr="cameramanOrigin.png"/>
          <p:cNvPicPr>
            <a:picLocks noChangeAspect="1"/>
          </p:cNvPicPr>
          <p:nvPr/>
        </p:nvPicPr>
        <p:blipFill>
          <a:blip r:embed="rId4">
            <a:extLst/>
          </a:blip>
          <a:srcRect l="0" t="9183" r="0" b="9183"/>
          <a:stretch>
            <a:fillRect/>
          </a:stretch>
        </p:blipFill>
        <p:spPr>
          <a:xfrm>
            <a:off x="749300" y="1079500"/>
            <a:ext cx="5600700" cy="3429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90" name="meMax.png" descr="meMax.png"/>
          <p:cNvPicPr>
            <a:picLocks noChangeAspect="1"/>
          </p:cNvPicPr>
          <p:nvPr/>
        </p:nvPicPr>
        <p:blipFill>
          <a:blip r:embed="rId5">
            <a:extLst/>
          </a:blip>
          <a:srcRect l="0" t="1776" r="0" b="1776"/>
          <a:stretch>
            <a:fillRect/>
          </a:stretch>
        </p:blipFill>
        <p:spPr>
          <a:xfrm>
            <a:off x="6629400" y="4819650"/>
            <a:ext cx="5600700" cy="405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